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</p:sldMasterIdLst>
  <p:notesMasterIdLst>
    <p:notesMasterId r:id="rId3"/>
  </p:notesMasterIdLst>
  <p:sldIdLst>
    <p:sldId id="256" r:id="rId2"/>
  </p:sldIdLst>
  <p:sldSz cx="32918400" cy="384048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essica Zistatsis" initials="JZ" lastIdx="6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26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F359BB54-500C-42F3-B931-03F5A8044259}">
  <a:tblStyle styleId="{F359BB54-500C-42F3-B931-03F5A804425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699"/>
    <p:restoredTop sz="90856"/>
  </p:normalViewPr>
  <p:slideViewPr>
    <p:cSldViewPr snapToGrid="0" snapToObjects="1">
      <p:cViewPr>
        <p:scale>
          <a:sx n="33" d="100"/>
          <a:sy n="33" d="100"/>
        </p:scale>
        <p:origin x="122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09T14:04:24.220" idx="1">
    <p:pos x="10" y="10"/>
    <p:text>Take out "&amp;" in the team member names</p:text>
    <p:extLst>
      <p:ext uri="{C676402C-5697-4E1C-873F-D02D1690AC5C}">
        <p15:threadingInfo xmlns:p15="http://schemas.microsoft.com/office/powerpoint/2012/main" timeZoneBias="480"/>
      </p:ext>
    </p:extLst>
  </p:cm>
  <p:cm authorId="1" dt="2018-03-09T14:05:22.098" idx="2">
    <p:pos x="106" y="106"/>
    <p:text>Decrease textbox width for Preliminar Sketches so there is more margin between the text and images</p:text>
    <p:extLst>
      <p:ext uri="{C676402C-5697-4E1C-873F-D02D1690AC5C}">
        <p15:threadingInfo xmlns:p15="http://schemas.microsoft.com/office/powerpoint/2012/main" timeZoneBias="480"/>
      </p:ext>
    </p:extLst>
  </p:cm>
  <p:cm authorId="1" dt="2018-03-09T14:07:12.287" idx="4">
    <p:pos x="5885" y="10397"/>
    <p:text>Split up the images across the width of the page and have each description be a caption so you don't have to label Fig 1, Fig 2, etc.</p:text>
    <p:extLst>
      <p:ext uri="{C676402C-5697-4E1C-873F-D02D1690AC5C}">
        <p15:threadingInfo xmlns:p15="http://schemas.microsoft.com/office/powerpoint/2012/main" timeZoneBias="480"/>
      </p:ext>
    </p:extLst>
  </p:cm>
  <p:cm authorId="1" dt="2018-03-09T14:08:06.792" idx="5">
    <p:pos x="5885" y="10493"/>
    <p:text>Nice pictures!</p:text>
    <p:extLst>
      <p:ext uri="{C676402C-5697-4E1C-873F-D02D1690AC5C}">
        <p15:threadingInfo xmlns:p15="http://schemas.microsoft.com/office/powerpoint/2012/main" timeZoneBias="480">
          <p15:parentCm authorId="1" idx="4"/>
        </p15:threadingInfo>
      </p:ext>
    </p:extLst>
  </p:cm>
  <p:cm authorId="1" dt="2018-03-09T14:09:03.916" idx="6">
    <p:pos x="3880" y="18584"/>
    <p:text>This section looks awesome!</p:text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2106613" y="1143000"/>
            <a:ext cx="2644775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 noRot="1" noChangeAspect="1"/>
          </p:cNvSpPr>
          <p:nvPr>
            <p:ph type="sldImg" idx="2"/>
          </p:nvPr>
        </p:nvSpPr>
        <p:spPr>
          <a:xfrm>
            <a:off x="2106613" y="1143000"/>
            <a:ext cx="2644775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Include heading: “preliminary design ideas”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top part smaller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/>
            <a:r>
              <a:rPr lang="en-US" sz="1800" b="1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Main Features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Operate with one hand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All-in-one, sleek design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Leak-proof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Ample and customizable compartment space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Easily cleaned</a:t>
            </a:r>
          </a:p>
          <a:p>
            <a:pPr marL="857250" lvl="0" indent="-8572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Compact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36x42 in poster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not change the poster dimensions. You can move the headings and sections included in the poster template as you wish. 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Challenge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(use a well polished point of view, include some description of your need experts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 After looking at this section, your audience should have a good idea of what was your challenge AND why it is important!</a:t>
            </a:r>
            <a:endParaRPr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Your Design!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(should be the main focus of poster)</a:t>
            </a:r>
            <a:endParaRPr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 This section should showcase your design solution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-- Make sure someone can quickly see and describe the main features/innovations of your design by quickly looking at your poster. </a:t>
            </a:r>
            <a:endParaRPr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Future </a:t>
            </a:r>
            <a:r>
              <a:rPr lang="en-US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(Where are you headed? What do you want the audience to remember?)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Calibri"/>
              <a:buNone/>
            </a:pPr>
            <a:endParaRPr sz="12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Calibri"/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this as an opportunity to use positive language and focus on the abilities and expertise of your need experts! </a:t>
            </a:r>
            <a:endParaRPr sz="1200" b="0" i="1" u="none" strike="noStrike" cap="none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Encode Sans"/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Consider how you will interact with and use the poster as a backdrop to share your design with others. What other props or interactive activities do you want to bring?</a:t>
            </a:r>
            <a:endParaRPr sz="1200" b="0" i="1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text to a minimum (use bullets and lists). Make sure all text is large enough to be read from a distance of 2 meters, nothing smaller than 36 </a:t>
            </a:r>
            <a:r>
              <a:rPr lang="en-US" sz="1200" b="0" i="1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pt</a:t>
            </a: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font.</a:t>
            </a:r>
            <a:endParaRPr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images, graphs, and tables instead of text </a:t>
            </a:r>
            <a:r>
              <a:rPr lang="en-US" sz="1200" b="0" i="1" u="sng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whenever possible.</a:t>
            </a:r>
            <a:endParaRPr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1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will print the posters – please do not change the overall size of the poster.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b="0" i="1" u="none" strike="noStrike" cap="none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Accessible Lunchbox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Main Components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Operate with one hand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Store lunch and snacks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r>
              <a:rPr lang="en-US" sz="63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The Final Design</a:t>
            </a:r>
          </a:p>
          <a:p>
            <a:pPr marL="685800" marR="0" lvl="0" indent="-6858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4800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marL="1676100" marR="0" lvl="1" indent="-66673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endParaRPr lang="en-US" sz="4800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marL="1676100" marR="0" lvl="1" indent="-66673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lang="en-US" sz="4800" b="0" i="0" u="none" strike="noStrike" cap="none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You might want to include:</a:t>
            </a:r>
            <a:endParaRPr lang="en-US" dirty="0"/>
          </a:p>
          <a:p>
            <a:pPr marL="3154363" marR="0" lvl="1" indent="-939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Emphasize how/why your design is unique</a:t>
            </a:r>
            <a:endParaRPr lang="en-US" dirty="0"/>
          </a:p>
          <a:p>
            <a:pPr marL="3154363" marR="0" lvl="1" indent="-939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How does this compare to current solutions?</a:t>
            </a:r>
            <a:endParaRPr lang="en-US" sz="3600" b="0" i="0" u="none" strike="noStrike" cap="none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  <a:p>
            <a:pPr marL="3154363" marR="0" lvl="1" indent="-939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Quotes – what feedback did your need experts or other community members provide?</a:t>
            </a:r>
            <a:endParaRPr lang="en-US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r>
              <a:rPr lang="en-US" sz="2800" b="1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The Future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What are continuing challenges and opportunities? 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dk1"/>
                </a:solidFill>
                <a:latin typeface="Encode Sans"/>
                <a:sym typeface="Encode Sans"/>
              </a:rPr>
              <a:t>Different mechanisms work for different individuals </a:t>
            </a:r>
            <a:endParaRPr lang="en-US" sz="1200"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rPr>
              <a:t>What take-away points do you want people to remember?</a:t>
            </a:r>
            <a:endParaRPr lang="en-US" sz="12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617220" cy="38404801"/>
          </a:xfrm>
          <a:prstGeom prst="rect">
            <a:avLst/>
          </a:prstGeom>
          <a:solidFill>
            <a:srgbClr val="39275B">
              <a:alpha val="84705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5" y="34991041"/>
            <a:ext cx="2832761" cy="256032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" name="Shape 12" descr="UW_W-Logo_RGB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872" y="35631122"/>
            <a:ext cx="1906528" cy="1283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Shape 13" descr="COE_UW_bl_pp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05150" y="35433000"/>
            <a:ext cx="10534650" cy="181356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Shape 14"/>
          <p:cNvSpPr/>
          <p:nvPr/>
        </p:nvSpPr>
        <p:spPr>
          <a:xfrm>
            <a:off x="5" y="762000"/>
            <a:ext cx="32918395" cy="3200400"/>
          </a:xfrm>
          <a:prstGeom prst="rect">
            <a:avLst/>
          </a:prstGeom>
          <a:solidFill>
            <a:srgbClr val="39275B"/>
          </a:solidFill>
          <a:ln>
            <a:noFill/>
          </a:ln>
          <a:effectLst>
            <a:outerShdw dist="38100" dir="3600019" algn="br" rotWithShape="0">
              <a:srgbClr val="808080">
                <a:alpha val="14901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Shape 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319570" y="762000"/>
            <a:ext cx="10598828" cy="319438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JPG"/><Relationship Id="rId10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/>
        </p:nvSpPr>
        <p:spPr>
          <a:xfrm>
            <a:off x="685797" y="790310"/>
            <a:ext cx="22043571" cy="2880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300" b="1" u="none" strike="noStrike" cap="none" dirty="0" smtClean="0">
                <a:solidFill>
                  <a:srgbClr val="D8D8D8"/>
                </a:solidFill>
                <a:latin typeface="Uni Sans" charset="0"/>
                <a:ea typeface="Uni Sans" charset="0"/>
                <a:cs typeface="Uni Sans" charset="0"/>
                <a:sym typeface="Encode Sans"/>
              </a:rPr>
              <a:t>The Butterfly</a:t>
            </a:r>
            <a:endParaRPr sz="8300" b="1" dirty="0">
              <a:latin typeface="Uni Sans" charset="0"/>
              <a:ea typeface="Uni Sans" charset="0"/>
              <a:cs typeface="Uni Sans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1</a:t>
            </a:r>
            <a:r>
              <a:rPr lang="en-US" sz="4800" b="1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Marzi </a:t>
            </a:r>
            <a:r>
              <a:rPr lang="en-US" sz="4800" b="1" dirty="0" err="1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Branyan</a:t>
            </a:r>
            <a:r>
              <a:rPr lang="en-US" sz="4800" b="1" dirty="0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, </a:t>
            </a:r>
            <a:r>
              <a:rPr lang="en-US" sz="4800" b="1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2</a:t>
            </a:r>
            <a:r>
              <a:rPr lang="en-US" sz="4800" b="1" dirty="0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Nikita </a:t>
            </a:r>
            <a:r>
              <a:rPr lang="en-US" sz="4800" b="1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Kovalovs, &amp; </a:t>
            </a:r>
            <a:r>
              <a:rPr lang="en-US" sz="4800" b="1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3</a:t>
            </a:r>
            <a:r>
              <a:rPr lang="en-US" sz="4800" b="1" dirty="0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Jayna </a:t>
            </a:r>
            <a:r>
              <a:rPr lang="en-US" sz="4800" b="1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Doll</a:t>
            </a:r>
            <a:endParaRPr sz="4800" b="1" baseline="30000" dirty="0">
              <a:solidFill>
                <a:srgbClr val="D8D8D8"/>
              </a:solidFill>
              <a:latin typeface="Uni Sans" pitchFamily="2" charset="77"/>
              <a:ea typeface="Open Sans" panose="020B0606030504020204" pitchFamily="34" charset="0"/>
              <a:cs typeface="Open Sans" panose="020B0606030504020204" pitchFamily="34" charset="0"/>
              <a:sym typeface="Encode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1</a:t>
            </a:r>
            <a:r>
              <a:rPr lang="en-US" sz="36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Intended Neurobiology, </a:t>
            </a:r>
            <a:r>
              <a:rPr lang="en-US" sz="3600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2</a:t>
            </a:r>
            <a:r>
              <a:rPr lang="en-US" sz="3600" dirty="0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Human </a:t>
            </a:r>
            <a:r>
              <a:rPr lang="en-US" sz="36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Centered Design and Engineering,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aseline="300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3</a:t>
            </a:r>
            <a:r>
              <a:rPr lang="en-US" sz="3600" dirty="0" smtClean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Needs </a:t>
            </a:r>
            <a:r>
              <a:rPr lang="en-US" sz="3600" dirty="0">
                <a:solidFill>
                  <a:srgbClr val="D8D8D8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Expert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rgbClr val="D8D8D8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 </a:t>
            </a:r>
            <a:endParaRPr sz="3500" dirty="0">
              <a:solidFill>
                <a:srgbClr val="D8D8D8"/>
              </a:solidFill>
              <a:latin typeface="Uni Sans" pitchFamily="2" charset="77"/>
              <a:ea typeface="Encode Sans"/>
              <a:cs typeface="Encode Sans"/>
              <a:sym typeface="Encode Sans"/>
            </a:endParaRPr>
          </a:p>
        </p:txBody>
      </p:sp>
      <p:sp>
        <p:nvSpPr>
          <p:cNvPr id="23" name="Shape 23"/>
          <p:cNvSpPr txBox="1"/>
          <p:nvPr/>
        </p:nvSpPr>
        <p:spPr>
          <a:xfrm>
            <a:off x="1129608" y="5906624"/>
            <a:ext cx="31222734" cy="5392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5000" dirty="0">
                <a:solidFill>
                  <a:schemeClr val="dk1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Opening a lunchbox is a two-handed task; one hand is used to stabilize the box while the other is used to unlatch and take off the lid. This can be a challenging activity for individuals who have decreased hand function on one side. </a:t>
            </a:r>
            <a:r>
              <a:rPr lang="en-US" sz="5000" b="1" dirty="0">
                <a:solidFill>
                  <a:schemeClr val="dk1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Our challenge is to design an accessible, durable lunchbox that stores hot and cold foods, and can be operated independently by an individual with limited use of </a:t>
            </a:r>
            <a:r>
              <a:rPr lang="en-US" sz="5000" b="1" dirty="0" smtClean="0">
                <a:solidFill>
                  <a:schemeClr val="dk1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one hand</a:t>
            </a:r>
            <a:r>
              <a:rPr lang="en-US" sz="5000" b="1" dirty="0">
                <a:solidFill>
                  <a:schemeClr val="dk1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.</a:t>
            </a:r>
            <a:endParaRPr lang="en-US" sz="5000" b="1" dirty="0">
              <a:solidFill>
                <a:schemeClr val="dk1"/>
              </a:solidFill>
              <a:latin typeface="Encode Sans"/>
              <a:ea typeface="Encode Sans"/>
              <a:cs typeface="Encode Sans"/>
              <a:sym typeface="Encode Sans"/>
            </a:endParaRPr>
          </a:p>
        </p:txBody>
      </p:sp>
      <p:sp>
        <p:nvSpPr>
          <p:cNvPr id="24" name="Shape 24"/>
          <p:cNvSpPr txBox="1"/>
          <p:nvPr/>
        </p:nvSpPr>
        <p:spPr>
          <a:xfrm>
            <a:off x="16443736" y="35108241"/>
            <a:ext cx="15854372" cy="2339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Acknowledgements</a:t>
            </a:r>
            <a:endParaRPr sz="5000" dirty="0">
              <a:latin typeface="Uni Sans" pitchFamily="2" charset="77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We want to thank our needs expert, Jayna, her family, Karley </a:t>
            </a:r>
            <a:r>
              <a:rPr lang="en-US" sz="3800" dirty="0" err="1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Benoff</a:t>
            </a:r>
            <a:r>
              <a:rPr lang="en-US" sz="38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, Jessica </a:t>
            </a:r>
            <a:r>
              <a:rPr lang="en-US" sz="3800" dirty="0" err="1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Zistatsis</a:t>
            </a:r>
            <a:r>
              <a:rPr lang="en-US" sz="38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, and Dr. Kat Steele. We thank the Mathers Fund to Empower &amp; Improve Human Ability for their on-going support of </a:t>
            </a:r>
            <a:r>
              <a:rPr lang="en-US" sz="3800" dirty="0" err="1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HuskyADAPT</a:t>
            </a:r>
            <a:r>
              <a:rPr lang="en-US" sz="3800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.</a:t>
            </a:r>
            <a:endParaRPr sz="3800" dirty="0">
              <a:solidFill>
                <a:schemeClr val="dk1"/>
              </a:solidFill>
              <a:latin typeface="Uni Sans" pitchFamily="2" charset="77"/>
              <a:ea typeface="Encode Sans"/>
              <a:cs typeface="Encode Sans"/>
              <a:sym typeface="Encode Sans"/>
            </a:endParaRPr>
          </a:p>
        </p:txBody>
      </p:sp>
      <p:sp>
        <p:nvSpPr>
          <p:cNvPr id="14" name="Shape 23">
            <a:extLst>
              <a:ext uri="{FF2B5EF4-FFF2-40B4-BE49-F238E27FC236}">
                <a16:creationId xmlns="" xmlns:a16="http://schemas.microsoft.com/office/drawing/2014/main" id="{F0DC9CA5-C5A6-B148-AA2A-B0C2DE8ACA10}"/>
              </a:ext>
            </a:extLst>
          </p:cNvPr>
          <p:cNvSpPr txBox="1"/>
          <p:nvPr/>
        </p:nvSpPr>
        <p:spPr>
          <a:xfrm>
            <a:off x="1186758" y="21674232"/>
            <a:ext cx="18279417" cy="200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sz="8000" b="1" dirty="0">
                <a:solidFill>
                  <a:srgbClr val="39265B"/>
                </a:solidFill>
                <a:latin typeface="Uni Sans" charset="0"/>
                <a:ea typeface="Uni Sans" charset="0"/>
                <a:cs typeface="Uni Sans" charset="0"/>
                <a:sym typeface="Encode Sans"/>
              </a:rPr>
              <a:t>Proposed Design Idea</a:t>
            </a:r>
          </a:p>
          <a:p>
            <a:pPr lvl="0"/>
            <a:r>
              <a:rPr lang="en-US" sz="8000" b="1" dirty="0">
                <a:solidFill>
                  <a:schemeClr val="dk1"/>
                </a:solidFill>
                <a:latin typeface="Uni Sans" pitchFamily="2" charset="77"/>
                <a:ea typeface="Encode Sans"/>
                <a:cs typeface="Encode Sans"/>
                <a:sym typeface="Encode Sans"/>
              </a:rPr>
              <a:t> </a:t>
            </a:r>
            <a:endParaRPr sz="8000" b="1" dirty="0">
              <a:solidFill>
                <a:schemeClr val="dk1"/>
              </a:solidFill>
              <a:latin typeface="Uni Sans" pitchFamily="2" charset="77"/>
              <a:ea typeface="Encode Sans"/>
              <a:cs typeface="Encode Sans"/>
              <a:sym typeface="Encode San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CB8C3A9F-158B-7843-A1D3-6A2473F586C6}"/>
              </a:ext>
            </a:extLst>
          </p:cNvPr>
          <p:cNvSpPr txBox="1"/>
          <p:nvPr/>
        </p:nvSpPr>
        <p:spPr>
          <a:xfrm>
            <a:off x="1129608" y="11232932"/>
            <a:ext cx="821287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 smtClean="0">
                <a:latin typeface="Uni Sans" charset="0"/>
                <a:ea typeface="Uni Sans" charset="0"/>
                <a:cs typeface="Uni Sans" charset="0"/>
              </a:rPr>
              <a:t>Initial Ideas</a:t>
            </a:r>
            <a:endParaRPr lang="en-US" sz="6500" dirty="0">
              <a:latin typeface="Uni Sans" charset="0"/>
              <a:ea typeface="Uni Sans" charset="0"/>
              <a:cs typeface="Uni Sans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E86850CA-77D4-4844-A714-BA8689BF24BD}"/>
              </a:ext>
            </a:extLst>
          </p:cNvPr>
          <p:cNvSpPr txBox="1"/>
          <p:nvPr/>
        </p:nvSpPr>
        <p:spPr>
          <a:xfrm>
            <a:off x="1129608" y="9587146"/>
            <a:ext cx="6148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39265B"/>
                </a:solidFill>
                <a:latin typeface="Uni Sans" charset="0"/>
                <a:ea typeface="Uni Sans" charset="0"/>
                <a:cs typeface="Uni Sans" charset="0"/>
              </a:rPr>
              <a:t>Our Process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81F40C78-7A6F-3547-A39A-7D80EC39B9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36380" y="11583124"/>
            <a:ext cx="5661728" cy="4114646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54649CB5-9847-EE43-9ADA-173C1A894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93855" y="11570058"/>
            <a:ext cx="6338558" cy="4131230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6218EE73-35BC-9E45-91AB-2ADB608ABFB4}"/>
              </a:ext>
            </a:extLst>
          </p:cNvPr>
          <p:cNvSpPr txBox="1"/>
          <p:nvPr/>
        </p:nvSpPr>
        <p:spPr>
          <a:xfrm>
            <a:off x="1302748" y="30979935"/>
            <a:ext cx="152496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 smtClean="0">
                <a:latin typeface="Uni Sans" pitchFamily="2" charset="77"/>
              </a:rPr>
              <a:t>Double latch for tight seal</a:t>
            </a:r>
            <a:endParaRPr lang="en-US" sz="5000" dirty="0">
              <a:latin typeface="Uni Sans" pitchFamily="2" charset="77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Rubber feet for increased </a:t>
            </a:r>
            <a:r>
              <a:rPr lang="en-US" sz="5000" dirty="0" smtClean="0">
                <a:latin typeface="Uni Sans" pitchFamily="2" charset="77"/>
              </a:rPr>
              <a:t>stabilization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 smtClean="0">
                <a:latin typeface="Uni Sans" pitchFamily="2" charset="77"/>
              </a:rPr>
              <a:t>Magnet held assistive butterfly strap (discrete, intuitive)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 smtClean="0">
                <a:latin typeface="Uni Sans" pitchFamily="2" charset="77"/>
              </a:rPr>
              <a:t>Ergonomic butterfly hold for securing while opening</a:t>
            </a:r>
            <a:endParaRPr lang="en-US" sz="5000" dirty="0">
              <a:latin typeface="Uni Sans" pitchFamily="2" charset="7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E11333E5-19BB-4F40-BED1-AF0727C71664}"/>
              </a:ext>
            </a:extLst>
          </p:cNvPr>
          <p:cNvSpPr txBox="1"/>
          <p:nvPr/>
        </p:nvSpPr>
        <p:spPr>
          <a:xfrm>
            <a:off x="16443736" y="30991010"/>
            <a:ext cx="1647466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Air tight seal to prevent leaks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Removable thermos with push-button top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Wide and shallow bowl to make scooping food out easier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Movable dividers to customize snack compartments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86850CA-77D4-4844-A714-BA8689BF24BD}"/>
              </a:ext>
            </a:extLst>
          </p:cNvPr>
          <p:cNvSpPr txBox="1"/>
          <p:nvPr/>
        </p:nvSpPr>
        <p:spPr>
          <a:xfrm>
            <a:off x="1129608" y="4358549"/>
            <a:ext cx="61489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39265B"/>
                </a:solidFill>
                <a:latin typeface="Uni Sans" charset="0"/>
                <a:ea typeface="Uni Sans" charset="0"/>
                <a:cs typeface="Uni Sans" charset="0"/>
              </a:rPr>
              <a:t>Abstract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CB8C3A9F-158B-7843-A1D3-6A2473F586C6}"/>
              </a:ext>
            </a:extLst>
          </p:cNvPr>
          <p:cNvSpPr txBox="1"/>
          <p:nvPr/>
        </p:nvSpPr>
        <p:spPr>
          <a:xfrm>
            <a:off x="1129608" y="16505881"/>
            <a:ext cx="821287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>
                <a:latin typeface="Uni Sans" pitchFamily="2" charset="77"/>
              </a:rPr>
              <a:t>Current Solutions</a:t>
            </a:r>
          </a:p>
        </p:txBody>
      </p:sp>
      <p:sp>
        <p:nvSpPr>
          <p:cNvPr id="31" name="Shape 23"/>
          <p:cNvSpPr txBox="1"/>
          <p:nvPr/>
        </p:nvSpPr>
        <p:spPr>
          <a:xfrm>
            <a:off x="1272412" y="11996843"/>
            <a:ext cx="12855205" cy="3261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endParaRPr lang="en-US" sz="5000" dirty="0">
              <a:solidFill>
                <a:schemeClr val="dk1"/>
              </a:solidFill>
              <a:latin typeface="Uni Sans" pitchFamily="2" charset="77"/>
              <a:ea typeface="Open Sans" panose="020B0606030504020204" pitchFamily="34" charset="0"/>
              <a:cs typeface="Open Sans" panose="020B0606030504020204" pitchFamily="34" charset="0"/>
              <a:sym typeface="Encode Sans"/>
            </a:endParaRPr>
          </a:p>
          <a:p>
            <a:pPr lvl="0"/>
            <a:r>
              <a:rPr lang="en-US" sz="5000" dirty="0" smtClean="0">
                <a:solidFill>
                  <a:schemeClr val="dk1"/>
                </a:solidFill>
                <a:latin typeface="Uni Sans" pitchFamily="2" charset="77"/>
                <a:ea typeface="Open Sans" panose="020B0606030504020204" pitchFamily="34" charset="0"/>
                <a:cs typeface="Open Sans" panose="020B0606030504020204" pitchFamily="34" charset="0"/>
                <a:sym typeface="Encode Sans"/>
              </a:rPr>
              <a:t>Initially, we used a single button approach. After testing our prototypes, we found that the seal was weak. Our new solution allows for a durable seal, simple operation, and independent use</a:t>
            </a:r>
            <a:endParaRPr lang="en-US" sz="5000" dirty="0">
              <a:solidFill>
                <a:schemeClr val="dk1"/>
              </a:solidFill>
              <a:latin typeface="Uni Sans" pitchFamily="2" charset="77"/>
              <a:ea typeface="Open Sans" panose="020B0606030504020204" pitchFamily="34" charset="0"/>
              <a:cs typeface="Open Sans" panose="020B0606030504020204" pitchFamily="34" charset="0"/>
              <a:sym typeface="Encode Sans"/>
            </a:endParaRPr>
          </a:p>
        </p:txBody>
      </p:sp>
      <p:sp>
        <p:nvSpPr>
          <p:cNvPr id="32" name="Shape 23"/>
          <p:cNvSpPr txBox="1"/>
          <p:nvPr/>
        </p:nvSpPr>
        <p:spPr>
          <a:xfrm>
            <a:off x="1179374" y="17115668"/>
            <a:ext cx="13185873" cy="3261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endParaRPr lang="en-US" sz="5000" dirty="0">
              <a:latin typeface="Uni Sans" pitchFamily="2" charset="77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000" dirty="0" smtClean="0">
                <a:latin typeface="Uni Sans" pitchFamily="2" charset="77"/>
              </a:rPr>
              <a:t>Leak proof [</a:t>
            </a:r>
            <a:r>
              <a:rPr lang="en-US" sz="5000" dirty="0">
                <a:latin typeface="Uni Sans" pitchFamily="2" charset="77"/>
              </a:rPr>
              <a:t>Fig 1]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Customizable w/ compartments [Fig 2]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000" dirty="0">
                <a:latin typeface="Uni Sans" pitchFamily="2" charset="77"/>
              </a:rPr>
              <a:t>Easily cleaned, holds hot &amp; cold foods [Fig 3]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6187500" y="21173757"/>
            <a:ext cx="728583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500" b="1" dirty="0">
                <a:latin typeface="Uni Sans" pitchFamily="2" charset="77"/>
              </a:rPr>
              <a:t>Fig 3 </a:t>
            </a:r>
            <a:r>
              <a:rPr lang="en-US" sz="4500" dirty="0">
                <a:latin typeface="Uni Sans" pitchFamily="2" charset="77"/>
              </a:rPr>
              <a:t>Removable Thermos</a:t>
            </a:r>
          </a:p>
        </p:txBody>
      </p:sp>
      <p:sp>
        <p:nvSpPr>
          <p:cNvPr id="39" name="Rectangle 38"/>
          <p:cNvSpPr/>
          <p:nvPr/>
        </p:nvSpPr>
        <p:spPr>
          <a:xfrm>
            <a:off x="13816880" y="21221433"/>
            <a:ext cx="4446652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500" b="1" dirty="0">
                <a:latin typeface="Uni Sans" pitchFamily="2" charset="77"/>
              </a:rPr>
              <a:t>Fig 1 </a:t>
            </a:r>
            <a:r>
              <a:rPr lang="en-US" sz="4500" dirty="0">
                <a:latin typeface="Uni Sans" pitchFamily="2" charset="77"/>
              </a:rPr>
              <a:t>Container</a:t>
            </a:r>
          </a:p>
        </p:txBody>
      </p:sp>
      <p:sp>
        <p:nvSpPr>
          <p:cNvPr id="40" name="Rectangle 39"/>
          <p:cNvSpPr/>
          <p:nvPr/>
        </p:nvSpPr>
        <p:spPr>
          <a:xfrm>
            <a:off x="19928413" y="21221433"/>
            <a:ext cx="597878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500" b="1" dirty="0">
                <a:latin typeface="Uni Sans" pitchFamily="2" charset="77"/>
              </a:rPr>
              <a:t>Fig 2 </a:t>
            </a:r>
            <a:r>
              <a:rPr lang="en-US" sz="4500" dirty="0">
                <a:latin typeface="Uni Sans" pitchFamily="2" charset="77"/>
              </a:rPr>
              <a:t>Bento lunchbox</a:t>
            </a:r>
          </a:p>
        </p:txBody>
      </p:sp>
      <p:sp>
        <p:nvSpPr>
          <p:cNvPr id="41" name="Rectangle 40"/>
          <p:cNvSpPr/>
          <p:nvPr/>
        </p:nvSpPr>
        <p:spPr>
          <a:xfrm>
            <a:off x="26147609" y="19958300"/>
            <a:ext cx="1637128" cy="883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30454081" y="19802732"/>
            <a:ext cx="1637128" cy="88301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="" xmlns:a16="http://schemas.microsoft.com/office/drawing/2014/main" id="{5677B4E2-41DF-5B47-9AA2-0E7E2B9E18C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81796" y="11582969"/>
            <a:ext cx="5943600" cy="4114800"/>
          </a:xfrm>
          <a:prstGeom prst="rect">
            <a:avLst/>
          </a:prstGeom>
          <a:ln w="127000" cap="sq">
            <a:solidFill>
              <a:srgbClr val="39265B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44" name="Picture 43">
            <a:extLst>
              <a:ext uri="{FF2B5EF4-FFF2-40B4-BE49-F238E27FC236}">
                <a16:creationId xmlns="" xmlns:a16="http://schemas.microsoft.com/office/drawing/2014/main" id="{A8015A64-1BDA-FE4E-A94A-C4AEBC05CE00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9" t="14411" r="573" b="6814"/>
          <a:stretch/>
        </p:blipFill>
        <p:spPr bwMode="auto">
          <a:xfrm>
            <a:off x="20093855" y="16737288"/>
            <a:ext cx="6053754" cy="4114800"/>
          </a:xfrm>
          <a:prstGeom prst="rect">
            <a:avLst/>
          </a:prstGeom>
          <a:ln w="127000" cap="sq">
            <a:solidFill>
              <a:srgbClr val="39265B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5" name="Picture 44">
            <a:extLst>
              <a:ext uri="{FF2B5EF4-FFF2-40B4-BE49-F238E27FC236}">
                <a16:creationId xmlns="" xmlns:a16="http://schemas.microsoft.com/office/drawing/2014/main" id="{E531E1FE-4F47-C341-8B92-83934E7CB229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10294" y="16737288"/>
            <a:ext cx="5987814" cy="4114800"/>
          </a:xfrm>
          <a:prstGeom prst="rect">
            <a:avLst/>
          </a:prstGeom>
          <a:ln w="127000" cap="sq">
            <a:solidFill>
              <a:srgbClr val="39265B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26310294" y="19802732"/>
            <a:ext cx="1637128" cy="103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0895154" y="19766912"/>
            <a:ext cx="1402954" cy="1038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="" xmlns:a16="http://schemas.microsoft.com/office/drawing/2014/main" id="{CB8C3A9F-158B-7843-A1D3-6A2473F586C6}"/>
              </a:ext>
            </a:extLst>
          </p:cNvPr>
          <p:cNvSpPr txBox="1"/>
          <p:nvPr/>
        </p:nvSpPr>
        <p:spPr>
          <a:xfrm>
            <a:off x="1186758" y="29498039"/>
            <a:ext cx="821287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>
                <a:latin typeface="Uni Sans" pitchFamily="2" charset="77"/>
              </a:rPr>
              <a:t>External Components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CB8C3A9F-158B-7843-A1D3-6A2473F586C6}"/>
              </a:ext>
            </a:extLst>
          </p:cNvPr>
          <p:cNvSpPr txBox="1"/>
          <p:nvPr/>
        </p:nvSpPr>
        <p:spPr>
          <a:xfrm>
            <a:off x="16398642" y="29498038"/>
            <a:ext cx="8212874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dirty="0">
                <a:latin typeface="Uni Sans" pitchFamily="2" charset="77"/>
              </a:rPr>
              <a:t>Internal Components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649" y="16737288"/>
            <a:ext cx="5883993" cy="4114800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86" t="11313" r="12704" b="14669"/>
          <a:stretch/>
        </p:blipFill>
        <p:spPr>
          <a:xfrm>
            <a:off x="1801178" y="23418829"/>
            <a:ext cx="7541304" cy="5450265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84" t="672" r="11181" b="1"/>
          <a:stretch/>
        </p:blipFill>
        <p:spPr>
          <a:xfrm rot="5400000">
            <a:off x="14142721" y="22380461"/>
            <a:ext cx="5450266" cy="7633553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  <p:sp>
        <p:nvSpPr>
          <p:cNvPr id="10" name="Oval 9"/>
          <p:cNvSpPr/>
          <p:nvPr/>
        </p:nvSpPr>
        <p:spPr>
          <a:xfrm>
            <a:off x="15102915" y="27561475"/>
            <a:ext cx="405680" cy="3175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54" r="3911"/>
          <a:stretch/>
        </p:blipFill>
        <p:spPr>
          <a:xfrm>
            <a:off x="23967960" y="23377075"/>
            <a:ext cx="7633554" cy="5485735"/>
          </a:xfrm>
          <a:prstGeom prst="rect">
            <a:avLst/>
          </a:prstGeom>
          <a:ln w="127000">
            <a:solidFill>
              <a:srgbClr val="39265B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640</Words>
  <Application>Microsoft Macintosh PowerPoint</Application>
  <PresentationFormat>Custom</PresentationFormat>
  <Paragraphs>81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Encode Sans</vt:lpstr>
      <vt:lpstr>Open Sans</vt:lpstr>
      <vt:lpstr>Uni Sans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Nikita Kovalovs</cp:lastModifiedBy>
  <cp:revision>158</cp:revision>
  <dcterms:modified xsi:type="dcterms:W3CDTF">2018-05-11T23:29:10Z</dcterms:modified>
</cp:coreProperties>
</file>